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2448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89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32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12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3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35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56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67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60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18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6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1C33A-FB73-4059-99CC-5AA16FC4BBBA}" type="datetimeFigureOut">
              <a:rPr kumimoji="1" lang="ja-JP" altLang="en-US" smtClean="0"/>
              <a:t>2024/3/25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2543-D2AE-4206-8450-7A8DDC216B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51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274636" y="402065"/>
            <a:ext cx="5172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Arial Black" panose="020B0A04020102020204" pitchFamily="34" charset="0"/>
              </a:rPr>
              <a:t>令和６年度　高田高等学校　学校教育目標</a:t>
            </a:r>
            <a:r>
              <a:rPr kumimoji="1" lang="ja-JP" altLang="en-US" b="1" dirty="0" smtClean="0">
                <a:latin typeface="Arial Black" panose="020B0A04020102020204" pitchFamily="34" charset="0"/>
              </a:rPr>
              <a:t>等</a:t>
            </a:r>
            <a:endParaRPr kumimoji="1" lang="ja-JP" altLang="en-US" b="1" dirty="0">
              <a:latin typeface="Arial Black" panose="020B0A040201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6186" y="980452"/>
            <a:ext cx="1935480" cy="276999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スクールミッション</a:t>
            </a:r>
            <a:endParaRPr kumimoji="1" lang="ja-JP" altLang="en-US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1980" y="1404629"/>
            <a:ext cx="627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市内唯一の高校であり、進学から就職まで多様な進路を実現する</a:t>
            </a:r>
            <a:r>
              <a:rPr kumimoji="1" lang="en-US" altLang="ja-JP" sz="1200" b="1" dirty="0"/>
              <a:t>4</a:t>
            </a:r>
            <a:r>
              <a:rPr kumimoji="1" lang="ja-JP" altLang="en-US" sz="1200" b="1" dirty="0" err="1"/>
              <a:t>つの</a:t>
            </a:r>
            <a:r>
              <a:rPr kumimoji="1" lang="ja-JP" altLang="en-US" sz="1200" b="1" dirty="0"/>
              <a:t>コースを展開し、市や地域人材と連携した「地域とともにある学校」として、課題の発見・考察・解決に取り組む主体的・協働的な学びを通して、将来の地域社会を支える人材に必要な力を育成する。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6187" y="2265708"/>
            <a:ext cx="1935480" cy="276999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重点目標</a:t>
            </a:r>
            <a:endParaRPr kumimoji="1" lang="ja-JP" altLang="en-US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1980" y="2679998"/>
            <a:ext cx="6667500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+mn-ea"/>
              </a:rPr>
              <a:t>・授業改善の推進、および学力の向上</a:t>
            </a:r>
            <a:endParaRPr kumimoji="1" lang="en-US" altLang="ja-JP" sz="1200" b="1" dirty="0" smtClean="0">
              <a:latin typeface="+mn-ea"/>
            </a:endParaRPr>
          </a:p>
          <a:p>
            <a:r>
              <a:rPr kumimoji="1" lang="ja-JP" altLang="en-US" sz="1200" b="1" dirty="0" smtClean="0">
                <a:latin typeface="+mn-ea"/>
              </a:rPr>
              <a:t>・地域と連携した取組の推進、および生徒会活動</a:t>
            </a:r>
            <a:r>
              <a:rPr kumimoji="1" lang="ja-JP" altLang="en-US" sz="1200" b="1" dirty="0">
                <a:latin typeface="+mn-ea"/>
              </a:rPr>
              <a:t>等</a:t>
            </a:r>
            <a:r>
              <a:rPr kumimoji="1" lang="ja-JP" altLang="en-US" sz="1200" b="1" dirty="0" smtClean="0">
                <a:latin typeface="+mn-ea"/>
              </a:rPr>
              <a:t>の充実</a:t>
            </a:r>
            <a:endParaRPr kumimoji="1" lang="en-US" altLang="ja-JP" sz="1200" b="1" dirty="0" smtClean="0">
              <a:latin typeface="+mn-ea"/>
            </a:endParaRPr>
          </a:p>
          <a:p>
            <a:r>
              <a:rPr kumimoji="1" lang="ja-JP" altLang="en-US" sz="1200" b="1" dirty="0" smtClean="0">
                <a:latin typeface="+mn-ea"/>
              </a:rPr>
              <a:t>・社会性・人権意識の育成、および教育相談の充実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2237" y="7080071"/>
            <a:ext cx="1935480" cy="27699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沿　革</a:t>
            </a:r>
            <a:endParaRPr kumimoji="1" lang="ja-JP" altLang="en-US" sz="1200" b="1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699" y="2308173"/>
            <a:ext cx="1773395" cy="118243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2055" y1="59048" x2="52055" y2="59048"/>
                        <a14:foregroundMark x1="52397" y1="61905" x2="52397" y2="61905"/>
                        <a14:foregroundMark x1="52055" y1="47937" x2="52055" y2="47937"/>
                        <a14:foregroundMark x1="51712" y1="50476" x2="51712" y2="50476"/>
                        <a14:foregroundMark x1="51370" y1="52063" x2="51370" y2="52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089" y="8741286"/>
            <a:ext cx="1316877" cy="1420527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39182" y="7429617"/>
            <a:ext cx="65619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1910</a:t>
            </a:r>
            <a:r>
              <a:rPr kumimoji="1" lang="ja-JP" altLang="en-US" sz="1200" dirty="0" smtClean="0"/>
              <a:t>（明治</a:t>
            </a:r>
            <a:r>
              <a:rPr kumimoji="1" lang="en-US" altLang="ja-JP" sz="1200" dirty="0" smtClean="0"/>
              <a:t>43</a:t>
            </a:r>
            <a:r>
              <a:rPr kumimoji="1" lang="ja-JP" altLang="en-US" sz="1200" dirty="0" smtClean="0"/>
              <a:t>）年、西国東郡立実業女学校として設立認可。</a:t>
            </a:r>
            <a:r>
              <a:rPr kumimoji="1" lang="en-US" altLang="ja-JP" sz="1200" dirty="0" smtClean="0"/>
              <a:t>1922</a:t>
            </a:r>
            <a:r>
              <a:rPr kumimoji="1" lang="ja-JP" altLang="en-US" sz="1200" dirty="0" smtClean="0"/>
              <a:t>（大正</a:t>
            </a:r>
            <a:r>
              <a:rPr kumimoji="1" lang="en-US" altLang="ja-JP" sz="1200" dirty="0" smtClean="0"/>
              <a:t>11</a:t>
            </a:r>
            <a:r>
              <a:rPr kumimoji="1" lang="ja-JP" altLang="en-US" sz="1200" dirty="0" smtClean="0"/>
              <a:t>）年、大分県立高田高等女学校と改称。</a:t>
            </a:r>
            <a:r>
              <a:rPr kumimoji="1" lang="en-US" altLang="ja-JP" sz="1200" dirty="0" smtClean="0"/>
              <a:t>1943</a:t>
            </a:r>
            <a:r>
              <a:rPr kumimoji="1" lang="ja-JP" altLang="en-US" sz="1200" dirty="0" smtClean="0"/>
              <a:t>（昭和</a:t>
            </a:r>
            <a:r>
              <a:rPr kumimoji="1" lang="en-US" altLang="ja-JP" sz="1200" dirty="0" smtClean="0"/>
              <a:t>18</a:t>
            </a:r>
            <a:r>
              <a:rPr kumimoji="1" lang="ja-JP" altLang="en-US" sz="1200" dirty="0" smtClean="0"/>
              <a:t>）年、高田中学校設立認可。</a:t>
            </a:r>
            <a:r>
              <a:rPr kumimoji="1" lang="en-US" altLang="ja-JP" sz="1200" dirty="0" smtClean="0"/>
              <a:t>1948</a:t>
            </a:r>
            <a:r>
              <a:rPr kumimoji="1" lang="ja-JP" altLang="en-US" sz="1200" dirty="0" smtClean="0"/>
              <a:t>（昭和</a:t>
            </a:r>
            <a:r>
              <a:rPr kumimoji="1" lang="en-US" altLang="ja-JP" sz="1200" dirty="0" smtClean="0"/>
              <a:t>23</a:t>
            </a:r>
            <a:r>
              <a:rPr kumimoji="1" lang="ja-JP" altLang="en-US" sz="1200" dirty="0" smtClean="0"/>
              <a:t>）年、大分県立高田中学校及び大分県立高田高等女学校が統合され、大分県立高田高等学校となる</a:t>
            </a:r>
            <a:r>
              <a:rPr kumimoji="1" lang="ja-JP" altLang="en-US" sz="1200" dirty="0" smtClean="0"/>
              <a:t>。　　今年</a:t>
            </a:r>
            <a:r>
              <a:rPr kumimoji="1" lang="ja-JP" altLang="en-US" sz="1200" dirty="0" smtClean="0"/>
              <a:t>創立</a:t>
            </a:r>
            <a:r>
              <a:rPr kumimoji="1" lang="en-US" altLang="ja-JP" sz="1200" dirty="0"/>
              <a:t>114</a:t>
            </a:r>
            <a:r>
              <a:rPr kumimoji="1" lang="ja-JP" altLang="en-US" sz="1200" dirty="0" smtClean="0"/>
              <a:t>周年を迎える県下有数の伝統校。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5323" y="8342498"/>
            <a:ext cx="1935480" cy="276999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</a:t>
            </a:r>
            <a:r>
              <a:rPr kumimoji="1"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校章　校訓</a:t>
            </a:r>
            <a:endParaRPr kumimoji="1" lang="ja-JP" altLang="en-US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10962" y="7995149"/>
            <a:ext cx="949132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気 力</a:t>
            </a:r>
            <a:endParaRPr kumimoji="1" lang="en-US" altLang="ja-JP" sz="1600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6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気 節</a:t>
            </a:r>
            <a:endParaRPr kumimoji="1" lang="en-US" altLang="ja-JP" sz="1600" dirty="0" smtClean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1600" dirty="0" smtClean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気 尚</a:t>
            </a:r>
            <a:endParaRPr kumimoji="1" lang="ja-JP" altLang="en-US" sz="16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0366" y="8732939"/>
            <a:ext cx="5392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校章は鷹の羽と桐の葉の組み合わせ。上部</a:t>
            </a:r>
            <a:r>
              <a:rPr kumimoji="1" lang="en-US" altLang="ja-JP" sz="1200" dirty="0" smtClean="0"/>
              <a:t>5</a:t>
            </a:r>
            <a:r>
              <a:rPr kumimoji="1" lang="ja-JP" altLang="en-US" sz="1200" dirty="0" smtClean="0"/>
              <a:t>枚ずつの鷹の羽は、大きく強く羽ばたき、目的に向かって邁進する力と意志を象徴。下部の桐の葉は、素直に成長する若き世代を表現し、健康な身体と若々しい力を象徴。“三気の校訓”の「気力」は困苦に堪えて頑張り抜く力、「気節」は強い志で自主自律的に行動できる力、「気尚」は気高い人格をもって気品ある言動ができる力の意。</a:t>
            </a:r>
            <a:endParaRPr kumimoji="1"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5323" y="5665032"/>
            <a:ext cx="5584283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カリキュラム・</a:t>
            </a:r>
            <a:r>
              <a:rPr kumimoji="1"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ポリシー（この</a:t>
            </a:r>
            <a:r>
              <a:rPr kumimoji="1"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ような学びを行います</a:t>
            </a:r>
            <a:r>
              <a:rPr kumimoji="1"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）</a:t>
            </a:r>
            <a:endParaRPr kumimoji="1" lang="ja-JP" altLang="en-US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9706" y="4933927"/>
            <a:ext cx="573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（１）</a:t>
            </a:r>
            <a:r>
              <a:rPr kumimoji="1" lang="en-US" altLang="ja-JP" sz="1200" dirty="0">
                <a:solidFill>
                  <a:srgbClr val="FF0000"/>
                </a:solidFill>
                <a:latin typeface="Calibri" panose="020F0502020204030204" pitchFamily="34" charset="0"/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気力</a:t>
            </a:r>
            <a:r>
              <a:rPr kumimoji="1" lang="en-US" altLang="ja-JP" sz="1200" dirty="0">
                <a:solidFill>
                  <a:srgbClr val="FF0000"/>
                </a:solidFill>
                <a:latin typeface="Calibri" panose="020F0502020204030204" pitchFamily="34" charset="0"/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：明確な目標を掲げ、積極的に挑戦して頑張りぬく力</a:t>
            </a:r>
          </a:p>
          <a:p>
            <a:pPr fontAlgn="t"/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（２）</a:t>
            </a:r>
            <a:r>
              <a:rPr kumimoji="1" lang="en-US" altLang="ja-JP" sz="1200" dirty="0">
                <a:solidFill>
                  <a:srgbClr val="FF0000"/>
                </a:solidFill>
                <a:latin typeface="Calibri" panose="020F0502020204030204" pitchFamily="34" charset="0"/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気節</a:t>
            </a:r>
            <a:r>
              <a:rPr kumimoji="1" lang="en-US" altLang="ja-JP" sz="1200" dirty="0">
                <a:solidFill>
                  <a:srgbClr val="FF0000"/>
                </a:solidFill>
                <a:latin typeface="Calibri" panose="020F0502020204030204" pitchFamily="34" charset="0"/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：地域の課題を発見・分析し、解決に向け行動する力</a:t>
            </a:r>
          </a:p>
          <a:p>
            <a:pPr fontAlgn="t"/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（３）</a:t>
            </a:r>
            <a:r>
              <a:rPr kumimoji="1" lang="en-US" altLang="ja-JP" sz="1200" dirty="0">
                <a:solidFill>
                  <a:srgbClr val="FF0000"/>
                </a:solidFill>
                <a:latin typeface="Calibri" panose="020F0502020204030204" pitchFamily="34" charset="0"/>
              </a:rPr>
              <a:t>『</a:t>
            </a:r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気尚</a:t>
            </a:r>
            <a:r>
              <a:rPr kumimoji="1" lang="en-US" altLang="ja-JP" sz="1200" dirty="0">
                <a:solidFill>
                  <a:srgbClr val="FF0000"/>
                </a:solidFill>
                <a:latin typeface="Calibri" panose="020F0502020204030204" pitchFamily="34" charset="0"/>
              </a:rPr>
              <a:t>』</a:t>
            </a:r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：多様な価値観を認め、誠実に自他を愛し尊重する力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2237" y="4607947"/>
            <a:ext cx="5594552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グラデュエーション・ポリシー　（卒業までにこのような力を育てます）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80234" y="3787119"/>
            <a:ext cx="5738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kumimoji="1" lang="ja-JP" altLang="en-US" sz="1200" b="1" dirty="0" smtClean="0">
                <a:latin typeface="Calibri" panose="020F0502020204030204" pitchFamily="34" charset="0"/>
              </a:rPr>
              <a:t>・授業</a:t>
            </a:r>
            <a:r>
              <a:rPr kumimoji="1" lang="ja-JP" altLang="en-US" sz="1200" b="1" dirty="0" smtClean="0">
                <a:latin typeface="Calibri" panose="020F0502020204030204" pitchFamily="34" charset="0"/>
              </a:rPr>
              <a:t>改善の充実により多様な進路希望を実現する学校</a:t>
            </a:r>
            <a:endParaRPr kumimoji="1" lang="en-US" altLang="ja-JP" sz="1200" b="1" dirty="0" smtClean="0">
              <a:latin typeface="Calibri" panose="020F0502020204030204" pitchFamily="34" charset="0"/>
            </a:endParaRPr>
          </a:p>
          <a:p>
            <a:pPr fontAlgn="t"/>
            <a:r>
              <a:rPr kumimoji="1" lang="ja-JP" altLang="en-US" sz="1200" b="1" dirty="0" smtClean="0">
                <a:latin typeface="Calibri" panose="020F0502020204030204" pitchFamily="34" charset="0"/>
              </a:rPr>
              <a:t>・社会</a:t>
            </a:r>
            <a:r>
              <a:rPr kumimoji="1" lang="ja-JP" altLang="en-US" sz="1200" b="1" dirty="0" smtClean="0">
                <a:latin typeface="Calibri" panose="020F0502020204030204" pitchFamily="34" charset="0"/>
              </a:rPr>
              <a:t>に開かれ、地域と連携し、地域に貢献できる学校</a:t>
            </a:r>
            <a:endParaRPr kumimoji="1" lang="en-US" altLang="ja-JP" sz="1200" b="1" dirty="0" smtClean="0">
              <a:latin typeface="Calibri" panose="020F0502020204030204" pitchFamily="34" charset="0"/>
            </a:endParaRPr>
          </a:p>
          <a:p>
            <a:pPr fontAlgn="t"/>
            <a:r>
              <a:rPr kumimoji="1" lang="ja-JP" altLang="en-US" sz="1200" b="1" dirty="0" smtClean="0">
                <a:latin typeface="Calibri" panose="020F0502020204030204" pitchFamily="34" charset="0"/>
              </a:rPr>
              <a:t>・温かい</a:t>
            </a:r>
            <a:r>
              <a:rPr kumimoji="1" lang="ja-JP" altLang="en-US" sz="1200" b="1" dirty="0" smtClean="0">
                <a:latin typeface="Calibri" panose="020F0502020204030204" pitchFamily="34" charset="0"/>
              </a:rPr>
              <a:t>思いやりの気持ちにあふれた安全・安心</a:t>
            </a:r>
            <a:r>
              <a:rPr kumimoji="1" lang="ja-JP" altLang="en-US" sz="1200" b="1" dirty="0">
                <a:latin typeface="Calibri" panose="020F0502020204030204" pitchFamily="34" charset="0"/>
              </a:rPr>
              <a:t>な</a:t>
            </a:r>
            <a:r>
              <a:rPr kumimoji="1" lang="ja-JP" altLang="en-US" sz="1200" b="1" dirty="0" smtClean="0">
                <a:latin typeface="Calibri" panose="020F0502020204030204" pitchFamily="34" charset="0"/>
              </a:rPr>
              <a:t>学校</a:t>
            </a:r>
            <a:endParaRPr kumimoji="1" lang="ja-JP" altLang="en-US" sz="1200" b="1" dirty="0">
              <a:latin typeface="Calibri" panose="020F0502020204030204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9706" y="6031754"/>
            <a:ext cx="5939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（１）学習の成果と課題に向き合い、自ら改善を繰り返す主体的な学び</a:t>
            </a:r>
          </a:p>
          <a:p>
            <a:pPr fontAlgn="t"/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（２）学校行事や地域との連携活動を通して将来を考える体験的な学び</a:t>
            </a:r>
          </a:p>
          <a:p>
            <a:pPr fontAlgn="t"/>
            <a:r>
              <a:rPr kumimoji="1" lang="ja-JP" alt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（３）身近な出来事や社会の諸課題を自分事として捉える協働的な学び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6186" y="3398328"/>
            <a:ext cx="1935480" cy="276999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2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</a:t>
            </a:r>
            <a:r>
              <a:rPr kumimoji="1" lang="ja-JP" altLang="en-US" sz="1200" b="1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目指す学校像</a:t>
            </a:r>
            <a:endParaRPr kumimoji="1" lang="ja-JP" altLang="en-US" sz="1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480234" y="4433450"/>
            <a:ext cx="65209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379706" y="6847633"/>
            <a:ext cx="6683362" cy="378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66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</TotalTime>
  <Words>544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HG正楷書体-PRO</vt:lpstr>
      <vt:lpstr>ＭＳ Ｐゴシック</vt:lpstr>
      <vt:lpstr>UD デジタル 教科書体 NP-R</vt:lpstr>
      <vt:lpstr>游ゴシック</vt:lpstr>
      <vt:lpstr>游ゴシック Light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74</cp:revision>
  <cp:lastPrinted>2023-05-11T00:07:25Z</cp:lastPrinted>
  <dcterms:created xsi:type="dcterms:W3CDTF">2021-04-16T06:54:45Z</dcterms:created>
  <dcterms:modified xsi:type="dcterms:W3CDTF">2024-03-25T00:26:08Z</dcterms:modified>
</cp:coreProperties>
</file>